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300" r:id="rId2"/>
    <p:sldId id="301" r:id="rId3"/>
    <p:sldId id="34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52" r:id="rId14"/>
    <p:sldId id="311" r:id="rId15"/>
    <p:sldId id="342" r:id="rId16"/>
    <p:sldId id="354" r:id="rId17"/>
    <p:sldId id="356" r:id="rId18"/>
    <p:sldId id="358" r:id="rId19"/>
    <p:sldId id="360" r:id="rId20"/>
    <p:sldId id="362" r:id="rId21"/>
    <p:sldId id="343" r:id="rId22"/>
    <p:sldId id="364" r:id="rId23"/>
    <p:sldId id="366" r:id="rId24"/>
    <p:sldId id="344" r:id="rId25"/>
    <p:sldId id="368" r:id="rId26"/>
    <p:sldId id="370" r:id="rId27"/>
    <p:sldId id="345" r:id="rId28"/>
    <p:sldId id="346" r:id="rId29"/>
    <p:sldId id="347" r:id="rId30"/>
    <p:sldId id="348" r:id="rId31"/>
    <p:sldId id="349" r:id="rId32"/>
    <p:sldId id="350" r:id="rId33"/>
    <p:sldId id="371" r:id="rId34"/>
    <p:sldId id="372" r:id="rId35"/>
    <p:sldId id="338" r:id="rId36"/>
    <p:sldId id="373" r:id="rId37"/>
    <p:sldId id="374" r:id="rId38"/>
    <p:sldId id="37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2" d="100"/>
          <a:sy n="72" d="100"/>
        </p:scale>
        <p:origin x="-132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8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206C2-2DB8-47FB-868A-E616341D9220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8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8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8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8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10020-CBF9-4BBA-9F5B-73D9EDA6B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4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6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87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588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8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7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3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0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5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76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46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47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8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  <p:sp>
        <p:nvSpPr>
          <p:cNvPr id="1048652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653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54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9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85F7E2-0B42-47BB-BA47-5EE73AD3C306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1048581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415831-F667-4474-89A7-D82FFB87F7D2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48584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8004048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बाथज्वरो</a:t>
            </a:r>
            <a:r>
              <a:rPr lang="ne-NP" sz="480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ne-NP" sz="480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480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(</a:t>
            </a:r>
            <a:r>
              <a:rPr lang="en-US" sz="4800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Acute Rheumatic Fever)</a:t>
            </a:r>
            <a:endParaRPr lang="en-US" sz="4800" dirty="0">
              <a:solidFill>
                <a:srgbClr val="FF0000"/>
              </a:solidFill>
              <a:effectLst/>
              <a:latin typeface="Mangal" panose="02040503050203030202" charset="0"/>
              <a:ea typeface="Arial Unicode MS" panose="020B0604020202020204" pitchFamily="34" charset="-128"/>
              <a:cs typeface="Mangal" panose="02040503050203030202" charset="0"/>
            </a:endParaRPr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685800" y="2219883"/>
            <a:ext cx="7854696" cy="3314581"/>
          </a:xfrm>
        </p:spPr>
        <p:txBody>
          <a:bodyPr>
            <a:normAutofit/>
          </a:bodyPr>
          <a:lstStyle/>
          <a:p>
            <a:pPr algn="ctr"/>
            <a:endParaRPr lang="en-US" sz="32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800" b="1" dirty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डा. उर्मिला शाक्य</a:t>
            </a:r>
            <a:endParaRPr lang="en-US" sz="4800" b="1" dirty="0">
              <a:solidFill>
                <a:srgbClr val="FFFF00"/>
              </a:solidFill>
              <a:latin typeface="Mangal" panose="02040503050203030202" charset="0"/>
              <a:ea typeface="Arial Unicode MS" panose="020B0604020202020204" pitchFamily="34" charset="-128"/>
              <a:cs typeface="Mangal" panose="02040503050203030202" charset="0"/>
            </a:endParaRPr>
          </a:p>
          <a:p>
            <a:pPr algn="ctr"/>
            <a:r>
              <a:rPr lang="hi-IN" sz="28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सि</a:t>
            </a:r>
            <a:r>
              <a:rPr lang="en-US" sz="28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.</a:t>
            </a:r>
            <a:r>
              <a:rPr lang="en-US" sz="28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altLang="en-US" sz="2800" b="1" dirty="0" err="1" smtClean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कन्सल्ट्यान्ट</a:t>
            </a:r>
            <a:r>
              <a:rPr lang="en-US" altLang="en-US" sz="2800" b="1" dirty="0" smtClean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पिडियाट्रिक</a:t>
            </a:r>
            <a:r>
              <a:rPr lang="en-US" sz="2800" b="1" dirty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  </a:t>
            </a:r>
            <a:r>
              <a:rPr lang="en-US" altLang="en-US" sz="2800" b="1" dirty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कार्डियोलोजिष्ट</a:t>
            </a:r>
            <a:endParaRPr lang="zh-CN" altLang="en-US" sz="2800" b="1" dirty="0">
              <a:solidFill>
                <a:srgbClr val="FFFF00"/>
              </a:solidFill>
              <a:latin typeface="Mangal" panose="02040503050203030202" charset="0"/>
              <a:ea typeface="Arial Unicode MS" panose="020B0604020202020204" pitchFamily="34" charset="-128"/>
              <a:cs typeface="Mangal" panose="02040503050203030202" charset="0"/>
            </a:endParaRPr>
          </a:p>
          <a:p>
            <a:pPr algn="ctr"/>
            <a:endParaRPr lang="ne-NP" sz="32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e-NP" sz="3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काठमाडौं इन्स्टिच्युट अफ चाइल्ड हेल्थ</a:t>
            </a:r>
            <a:endParaRPr lang="en-US" sz="3200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00200"/>
            <a:ext cx="6019800" cy="38100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ext Placeholder 2"/>
          <p:cNvSpPr>
            <a:spLocks noGrp="1"/>
          </p:cNvSpPr>
          <p:nvPr>
            <p:ph type="body" idx="1"/>
          </p:nvPr>
        </p:nvSpPr>
        <p:spPr>
          <a:xfrm>
            <a:off x="497840" y="762000"/>
            <a:ext cx="7884160" cy="4876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जोर्नीको लक्षण: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sz="2400" b="1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ज्वरोले सबैभन्दा बढी असर जोर्नीलाई (७५-८०%) पुर्याउँछ।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शरीरको विभिन्न जोर्नीहरु विषेश गरी ठूला जोर्नीहरु जस्तै घुँडा, कुर्कुच्चा, कुहिना, नाडी, काँधका जोर्नीहरुमा असर पुर्याउँछ 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असर पारेका जोर्नीहरु सुन्निने, दुख्ने, छाम्दा तातो हुने, रातो देखिने र चलाउँदा अझ बढी दुख्ने हुन्छ।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685799" y="304800"/>
            <a:ext cx="7772400" cy="1362456"/>
          </a:xfrm>
        </p:spPr>
        <p:txBody>
          <a:bodyPr/>
          <a:lstStyle/>
          <a:p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endParaRPr lang="en-US" sz="3200" dirty="0"/>
          </a:p>
        </p:txBody>
      </p:sp>
      <p:sp>
        <p:nvSpPr>
          <p:cNvPr id="104861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772400" cy="480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जोर्नीको लक्षणको प्रकृति विशेष खालको हुन्छ 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सबै जोर्नीहरुमा एकैचोटि लक्षण देखिँदैन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एक पछि अर्को पालै पालो गरी जोर्नीहरु सुन्निने, दुख्ने, तातो हुने, रातो देखिने हुन्छन् । 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जोर्नीका लक्षणहरु साधारणतया ३-४ हप्ताभित्र सञ्चो हुन्छ र जोर्नीहरुमा दीर्घकालिन असर गर्दैन।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3" name="Picture 2" descr="E:\CHD Pics\th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1433" y="1676400"/>
            <a:ext cx="6074228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 rot="9006">
            <a:off x="860032" y="893804"/>
            <a:ext cx="7352282" cy="5360263"/>
          </a:xfrm>
        </p:spPr>
        <p:txBody>
          <a:bodyPr>
            <a:normAutofit fontScale="90000"/>
          </a:bodyPr>
          <a:lstStyle/>
          <a:p>
            <a:r>
              <a:rPr lang="en-US" sz="2665" b="1" dirty="0" smtClean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मुटुका लक्षण:</a:t>
            </a:r>
          </a:p>
          <a:p>
            <a:endParaRPr lang="en-US" sz="2665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ज्वरोले जोर्नी पछि बढी असर गर्ने अङ्ग मुटु हो । </a:t>
            </a:r>
          </a:p>
          <a:p>
            <a:r>
              <a:rPr 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झण्डै ३०- ७०</a:t>
            </a:r>
            <a:r>
              <a:rPr lang="en-US" sz="2665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%</a:t>
            </a:r>
            <a:r>
              <a:rPr 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बाथ ज्वरोमा मुटुलाई असर गर्दछ । </a:t>
            </a:r>
          </a:p>
          <a:p>
            <a:endParaRPr lang="en-US" sz="2665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बाथज्वरोको सबैभन्दा गम्भीर असर भनेको मुटुका भल्भहरु बिग्रने हो</a:t>
            </a:r>
            <a:r>
              <a:rPr lang="en-US" alt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en-US" sz="2665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665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6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अरु विभिन्न भागहरु जस्तै मुटुका माँसपेशी, मुटुको बाहिरी झील्लीमा पनि असर पुर्याउन सक्दछ र सबभन्दा बढी असर मुटुको बाँया पट्टिको भल्भहरुमा हुन्छ।</a:t>
            </a:r>
          </a:p>
          <a:p>
            <a:endParaRPr lang="en-US" sz="2665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491220" cy="4845685"/>
          </a:xfrm>
        </p:spPr>
        <p:txBody>
          <a:bodyPr>
            <a:normAutofit lnSpcReduction="20000"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त्यसबाहेक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अरु विभिन्न भागहरु जस्तै मुटुका माँसपेशी, मुटुको बाहिरी झील्लीमा पनि असर पुर्याउन सक्दछ र सबभन्दा बढी असर मुटुको बाँया पट्टिको भल्भहरुमा हुन्छ। जसले गर्दा भल्भहरु बाक्लो भई राम्रोसँग बन्द नहुने र उल्टोबाट रगत प्रवाह हुने, भल्भहरु साँघुरो भएर रगत प्रवाहमा अवरोध पुग्ने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हुन्छ। </a:t>
            </a: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मुटुमा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धेरै असर परेमा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 हल्लिने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हिँड्दा दम बढ्ने, सुत्दा खोकी लाग्ने, खकारमा रगत देखिने, पेट फुल्ने, खुट्टाहरु सुनिने जस्ता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हार्ट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फेलरका लक्षणहरु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देखापर्दछन्। </a:t>
            </a: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यसरी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ज्वरोको कारणले मुटुको भल्भहरुमा लाग्ने रोगलाई नै बाथ मुटुरोग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भनिन्छ। बाथ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ज्वरोको कारणबाट मुटुमा गर्ने असर दीर्घकालीन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हुन्छ।</a:t>
            </a: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Content Placeholder 3" descr="125495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762000"/>
            <a:ext cx="5562600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9" name="Content Placeholder 3" descr="2055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914400"/>
            <a:ext cx="6640830" cy="48006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Content Placeholder 3" descr="heartsound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1752600"/>
            <a:ext cx="3886200" cy="354827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1" name="Content Placeholder 3" descr="Group+A+streptococcal+infections+can+damage+the+heart+valves+due+a+cross-reactions+of+bacterial-induced+antibodies+and+heart+proteins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219200"/>
            <a:ext cx="6553200" cy="438943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530352" y="533400"/>
            <a:ext cx="7772400" cy="816864"/>
          </a:xfrm>
        </p:spPr>
        <p:txBody>
          <a:bodyPr/>
          <a:lstStyle/>
          <a:p>
            <a:r>
              <a:rPr dirty="0" smtClean="0"/>
              <a:t> </a:t>
            </a:r>
            <a:r>
              <a:rPr sz="3600" dirty="0" smtClean="0"/>
              <a:t> </a:t>
            </a:r>
            <a:r>
              <a:rPr sz="3600" dirty="0" smtClean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पृष्ठभूमि</a:t>
            </a:r>
            <a:r>
              <a:rPr lang="en-US" sz="3600" dirty="0" smtClean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:</a:t>
            </a:r>
            <a:endParaRPr lang="en-US" dirty="0">
              <a:solidFill>
                <a:srgbClr val="FF0066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  <p:sp>
        <p:nvSpPr>
          <p:cNvPr id="1048598" name="Text Placeholder 2"/>
          <p:cNvSpPr>
            <a:spLocks noGrp="1"/>
          </p:cNvSpPr>
          <p:nvPr>
            <p:ph type="body" idx="1"/>
          </p:nvPr>
        </p:nvSpPr>
        <p:spPr>
          <a:xfrm>
            <a:off x="530225" y="1905000"/>
            <a:ext cx="7772400" cy="401764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 ५ देखि १५ बर्ष उमेर समूहका केटाकेटी हरुमा "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ग्रुप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ए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बेटा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हेमोलाइटिक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स्ट्रेप्टोकोकस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"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(Group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 Beta Hemolytic </a:t>
            </a:r>
            <a:endParaRPr lang="en-US" sz="2400" b="1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Streptococcus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GAS)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नामक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ब्याक्टेरियाले घाँटीमा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सँक्रमण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गरेको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सन्चो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भएर २-४ हप्ताको बीचमा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उपचार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नपाएका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केही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बिरामीमा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(०.३- ३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%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मा) पुन: ज्वरो बल्झिने, साथ साथै जोर्नी,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छाला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दिमाग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सम्बन्धी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थप लक्षणहरु देखा पर्नुलाई नै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भनिन्छ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।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sz="30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30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Content Placeholder 3" descr="42350_valvedisea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143000"/>
            <a:ext cx="5334000" cy="48006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914400"/>
            <a:ext cx="7772400" cy="54864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b="1" dirty="0" smtClean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छालाको </a:t>
            </a:r>
            <a:r>
              <a:rPr lang="en-US" sz="2800" b="1" dirty="0" err="1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लक्षण</a:t>
            </a:r>
            <a:r>
              <a:rPr lang="en-US" sz="2800" b="1" dirty="0">
                <a:solidFill>
                  <a:srgbClr val="FF0066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800" b="1" dirty="0" smtClean="0">
                <a:solidFill>
                  <a:srgbClr val="FF0066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:</a:t>
            </a:r>
            <a:r>
              <a:rPr lang="en-US" sz="28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8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800" b="1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झण्डै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&lt;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५% लाई मात्र छालामा असर गर्दछ 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मूख्य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गरी छाती, पेट वा पछाडि पिठ्युँ, हातगोडामा नचिलाउने बीचमा सेतो र वरिपरि रातो चक्काहरु भएको डाबरहरु ठाउँ सरी सरी देखापर्दछ, विशेष गरी यी डाबरहरु चिसो ठाउँमा बिलाएर जाने र न्यानो वातावरणमा पुनः देखापर्दछ।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4" name="Content Placeholder 3" descr="rheumatic-fever-13-6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1" y="914401"/>
            <a:ext cx="6705600" cy="4800599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5" name="Picture 2" descr="H:\ \erythema marg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3704" y="1524000"/>
            <a:ext cx="5953326" cy="3886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772400" cy="3916045"/>
          </a:xfrm>
        </p:spPr>
        <p:txBody>
          <a:bodyPr/>
          <a:lstStyle/>
          <a:p>
            <a:r>
              <a:rPr lang="en-US" sz="2600" dirty="0" smtClean="0"/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यस्तो लक्षण केही हप्ता सम्ममात्र हुन्छ।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त्यस्तै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यो रोगमा १०% मा विभिन्न जोर्नीहरु जस्तै कुहिना, कुर्कुच्चा, नाडी, मेरुदण्ड, घुँडा मुनि, नलीखुट्टाका छाला मुनि साना साना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केराउका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दानाजत्रा सार्हो गिर्खाहरु पनि देखापर्न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सक्दछ।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Picture 2" descr="E:\CHD Pics\Subcutaneous nodu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905000"/>
            <a:ext cx="5029200" cy="4121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7" name="Content Placeholder 3" descr="rhumatic-nodul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447800"/>
            <a:ext cx="6400800" cy="4148931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990600"/>
            <a:ext cx="77724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दिमागको </a:t>
            </a:r>
            <a:r>
              <a:rPr lang="en-US" sz="24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लक्षण(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Rheumatic Chorea</a:t>
            </a:r>
            <a:r>
              <a:rPr lang="en-US" sz="24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):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b="1" dirty="0">
              <a:solidFill>
                <a:srgbClr val="FF00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दिमागमा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असर गरेमा बोली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लरबडाउने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त्यत्तिकै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हात, गोडाहरु, मुख, ओठहरुमध्ये कुनै एक भाग झत्का दिएर चल्ने अचम्म खालको लक्षण देखिन्छ 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यो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लक्षण पनि धेरै कममा र ढिलो (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GAS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को घाँटीको सँक्रमणको १-६ महिनापछि सम्म पनि देखिन सक्छ) तथा लामो समयसम्म देखिन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सक्छ(२-३ बर्ष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 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यो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लक्षण देखा पर्दा साधारणतया  बाथज्वरोको अरु लक्षणहरु र रगतका रिपोर्टहरु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पनि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ठीक भइसकेको हुन्छ ।</a:t>
            </a:r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 smtClean="0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066800"/>
            <a:ext cx="7772400" cy="5029200"/>
          </a:xfrm>
        </p:spPr>
        <p:txBody>
          <a:bodyPr/>
          <a:lstStyle/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विशेष गरी १० बर्ष माथी उमेरका केटी बच्चामा यो लक्षण बढी देखिन्छ 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श्रम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गर्दा वा उत्तेजनामा बढी र निदाउँदा यो लक्षण हराउँछ।</a:t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ज्वरोका सबै बिरामीमा माथिका सबै  लक्षणहरु हुन्दैन। कसैलाई जोर्नी र मुटुमा असर गरेको हुन्छ भने कसैलाई मुटु र दिमागमा असर गरेको हुन्छ ।</a:t>
            </a:r>
          </a:p>
          <a:p>
            <a:endParaRPr lang="en-US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685800"/>
            <a:ext cx="7772400" cy="51054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यी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माथिका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लक्षणहरु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 केही समय अगाडि "ग्रुप ए बेटा हेमोलाइटिक स्ट्रेप्टोकोकस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"(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Group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 Beta Hemolytic Streptococcus)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नामक ब्याक्टेरियाले घाँटीमा सँक्रमण गरेको रगत परीक्षणको प्रमाणित रिपोर्ट(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ASO titer)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र अन्य आवश्यक रगतको रिपोर्ट (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WBC,ESR, CRP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बढेको,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ECG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 को आधारमा बाथज्वरोको निदान गरिन्छ 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यसबाहेक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अरु थप जाँचहरु जस्तै छातीको एक्सरे, ईसिजी, मुटुको भिडियो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एक्सरे(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Echocardiography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बाट मुटुमा पारेको असर तथा यसको गम्भीरताको निदान गरिन्छ । </a:t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524000"/>
            <a:ext cx="7772400" cy="4038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अँग्रेजीमा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यसलाई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"Acute Rheumatic Fever "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</a:p>
          <a:p>
            <a:pPr>
              <a:buFont typeface="Arial" panose="020B0604020202020204" pitchFamily="34" charset="0"/>
            </a:pP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भनिन्छ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।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ज्वरोको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कारणले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मुटुको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भल्भहरुमा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लाग्ने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रोगलाई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नै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मुटुरोग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(Rheumatic Heart Disease, RHD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 </a:t>
            </a:r>
          </a:p>
          <a:p>
            <a:pPr>
              <a:buFont typeface="Arial" panose="020B0604020202020204" pitchFamily="34" charset="0"/>
            </a:pP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भनिन्छ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</a:p>
          <a:p>
            <a:endParaRPr lang="en-US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143000"/>
            <a:ext cx="7772400" cy="4572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निदान :</a:t>
            </a:r>
            <a:endParaRPr lang="en-US" sz="2400" b="1" dirty="0" smtClean="0">
              <a:solidFill>
                <a:srgbClr val="FF00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b="1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Jones Criteria(माप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दण्ड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):</a:t>
            </a:r>
          </a:p>
          <a:p>
            <a:endParaRPr lang="en-US" sz="2400" b="1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प्रमुख  मापदण्ड:</a:t>
            </a: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सहायक  मापदण्ड:</a:t>
            </a:r>
          </a:p>
          <a:p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नि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वा</a:t>
            </a:r>
            <a:r>
              <a:rPr lang="en-US" alt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र्य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मापदण्ड :</a:t>
            </a: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b="1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914400"/>
            <a:ext cx="7772400" cy="5181600"/>
          </a:xfrm>
        </p:spPr>
        <p:txBody>
          <a:bodyPr>
            <a:normAutofit lnSpcReduction="20000"/>
          </a:bodyPr>
          <a:lstStyle/>
          <a:p>
            <a:endParaRPr lang="en-US" dirty="0" smtClean="0"/>
          </a:p>
          <a:p>
            <a:endParaRPr lang="en-US" sz="2400" dirty="0"/>
          </a:p>
          <a:p>
            <a:r>
              <a:rPr lang="en-US" sz="2400" dirty="0" smtClean="0"/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प्रमुख मापदण्ड:</a:t>
            </a:r>
          </a:p>
          <a:p>
            <a:endParaRPr lang="en-US" sz="2400" b="1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b="1" dirty="0" smtClean="0"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जोर्नीको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लक्षण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(Arthritis)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मुटुका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लक्षण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</a:t>
            </a:r>
            <a:r>
              <a:rPr lang="en-US" sz="2400" b="1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Carditis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alt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छाला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 डाबरहरु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लक्षण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(Erythema </a:t>
            </a:r>
            <a:r>
              <a:rPr lang="en-US" sz="2400" b="1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M</a:t>
            </a:r>
            <a:r>
              <a:rPr lang="en-US" sz="2400" b="1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arginatum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</a:t>
            </a:r>
          </a:p>
          <a:p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दिमागको लक्षण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(Rheumatic Chorea)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alt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छाला</a:t>
            </a:r>
            <a:r>
              <a:rPr lang="en-US" alt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मुनि गिर्खाहरु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लक्षण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(SubcutaneousNodules)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ea typeface="Arial Unicode MS" panose="020B0604020202020204" pitchFamily="34" charset="-128"/>
                <a:cs typeface="Mangal" panose="02040503050203030202" charset="0"/>
              </a:rPr>
              <a:t>  </a:t>
            </a:r>
          </a:p>
          <a:p>
            <a:endParaRPr lang="en-US" sz="2400" b="1" dirty="0">
              <a:latin typeface="Mangal" panose="02040503050203030202" charset="0"/>
              <a:ea typeface="Arial Unicode MS" panose="020B0604020202020204" pitchFamily="34" charset="-128"/>
              <a:cs typeface="Mangal" panose="02040503050203030202" charset="0"/>
            </a:endParaRPr>
          </a:p>
          <a:p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smtClean="0"/>
              <a:t>  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8172450" cy="5995035"/>
          </a:xfrm>
        </p:spPr>
        <p:txBody>
          <a:bodyPr>
            <a:no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सहायक मापदण्ड</a:t>
            </a:r>
            <a:r>
              <a:rPr lang="en-US" sz="24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b="1" dirty="0"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,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जोर्नी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दुख्ने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विगत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alt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बाथज्वरो</a:t>
            </a:r>
            <a:r>
              <a:rPr lang="en-US" alt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वा</a:t>
            </a:r>
            <a:r>
              <a:rPr lang="en-US" alt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alt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endParaRPr lang="en-US" alt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alt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मुटुरोग</a:t>
            </a:r>
            <a:r>
              <a:rPr lang="en-US" alt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भइस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के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को पृष्ठभूमि ।   </a:t>
            </a:r>
          </a:p>
          <a:p>
            <a:endParaRPr lang="en-US" sz="2595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रगत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परीक्षणको रिपोर्ट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(WBC, ESR,  CRP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बढेको) र</a:t>
            </a:r>
          </a:p>
          <a:p>
            <a:r>
              <a:rPr lang="en-US" sz="259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ECG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मा देखि</a:t>
            </a:r>
            <a:r>
              <a:rPr lang="en-US" altLang="en-US" sz="2400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ने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परिवर्तन ।</a:t>
            </a:r>
          </a:p>
          <a:p>
            <a:endParaRPr lang="en-US" sz="2400" dirty="0" smtClean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 smtClean="0"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अ</a:t>
            </a:r>
            <a:r>
              <a:rPr lang="en-US" sz="2400" b="1" dirty="0" err="1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नि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वा</a:t>
            </a:r>
            <a:r>
              <a:rPr lang="en-US" altLang="en-US" sz="2400" b="1" dirty="0" err="1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र्य</a:t>
            </a:r>
            <a:r>
              <a:rPr lang="en-US" alt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मापदण्ड: </a:t>
            </a:r>
          </a:p>
          <a:p>
            <a:r>
              <a:rPr lang="en-US" sz="24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रगत परीक्षणको प्रमाणित रिपोर्ट (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ASO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titer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बढेको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वा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घाँटी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मा "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ग्रुप  ए बेटा  </a:t>
            </a:r>
            <a:r>
              <a:rPr lang="en-US" sz="259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हेमोलाइटिक स्ट्रेप्टोकोकस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"(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Group A</a:t>
            </a:r>
          </a:p>
          <a:p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Beta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Hemolytic 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Streptococcus)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ले 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संक्रमण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गरेको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Swab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culture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को प्रमाणित रिपोर्ट। </a:t>
            </a:r>
            <a:endParaRPr lang="en-US" sz="2400" b="1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</a:t>
            </a:r>
            <a:r>
              <a:rPr lang="en-US" sz="2400" dirty="0">
                <a:latin typeface="Mangal" panose="02040503050203030202" charset="0"/>
                <a:cs typeface="Mangal" panose="0204050305020303020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914400"/>
            <a:ext cx="7772400" cy="556260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उपचार:</a:t>
            </a:r>
            <a:b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उपचारको सिध्दांत:</a:t>
            </a:r>
          </a:p>
          <a:p>
            <a:r>
              <a:rPr lang="en-US" sz="2400" dirty="0"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घाँटीमा भएको सँक्रमणको ब्यबस्थापन, जारी भइरहेको सँक्रमणको ब्यबस्थापन, थप सँक्रमणको रोकथाम ।</a:t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Injection </a:t>
            </a:r>
            <a:r>
              <a:rPr lang="en-US" sz="2400" b="1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Benzathine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 Penicillin, </a:t>
            </a:r>
            <a:r>
              <a:rPr lang="en-US" sz="2400" b="1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Benzylpenicillin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</a:t>
            </a:r>
            <a:r>
              <a:rPr lang="en-US" sz="2400" b="1" dirty="0" err="1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Cephalosporins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Erythromycin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आदि औषधिको प्रयोगव्दारा घाँटीबाट स्ट्रेप्टोकोकस जीवाणु तथा जीवाणुको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ntigens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को निर्मूल पारिन्छ।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मुटुमा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असर नगरेको वा हल्का मात्र असर गरेको अवस्थामा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Salicylates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औषधिबाट उपचार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गरिन्छ ।मुटुमा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गम्भीर असर परिसकेको खण्डमा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Corticosteroid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बाट उपचार गरिन्छ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90600"/>
            <a:ext cx="7772400" cy="5029200"/>
          </a:xfrm>
        </p:spPr>
        <p:txBody>
          <a:bodyPr>
            <a:normAutofit fontScale="55000" lnSpcReduction="20000"/>
          </a:bodyPr>
          <a:lstStyle/>
          <a:p>
            <a:endParaRPr lang="en-US" sz="3100" dirty="0" smtClean="0"/>
          </a:p>
          <a:p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 </a:t>
            </a:r>
            <a: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बाहेक हर्ट फेलर पनि भएको अवस्थामा मुटुको उपचारकालागि अरु थप औषधिहरुको प्रयोग </a:t>
            </a:r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गरिन्छ</a:t>
            </a:r>
            <a:r>
              <a:rPr lang="en-US" sz="4365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(Digoxin</a:t>
            </a:r>
            <a:r>
              <a:rPr lang="en-US" sz="4365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, Diuretics, </a:t>
            </a:r>
            <a:r>
              <a:rPr lang="en-US" sz="4365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Vasodilators)। </a:t>
            </a:r>
          </a:p>
          <a:p>
            <a:endParaRPr lang="en-US" sz="4365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अधिकतम </a:t>
            </a:r>
            <a: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औषधिको नियमित उपचार पश्चात पनि यदि मुटुमा पारेको जटिल असरमा सुधार नभए अपरेशनव्दारा मुटुको बिग्रेको भल्भको मर्मत वा </a:t>
            </a:r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भल्भ </a:t>
            </a:r>
            <a: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फेरेर कृत्रिम भल्भ राख्नुपर्ने हुन्छ </a:t>
            </a:r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en-US" sz="4365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4365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4365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Rheumatic Chorea</a:t>
            </a:r>
            <a: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को लागि </a:t>
            </a:r>
            <a:r>
              <a:rPr lang="en-US" sz="4365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Haloperidol</a:t>
            </a:r>
            <a:r>
              <a:rPr lang="en-US" sz="4365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भन्ने औषधिको प्रयोगको साथै शारीरिक तथा मानसिक आराम पनि आवश्यक पर्दछ।</a:t>
            </a:r>
            <a:br>
              <a:rPr lang="en-US" sz="4365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4365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9" name="Content Placeholder 3" descr="nrcardio.2009.162-f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52400"/>
            <a:ext cx="49530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225" y="685800"/>
            <a:ext cx="7772400" cy="5824855"/>
          </a:xfrm>
        </p:spPr>
        <p:txBody>
          <a:bodyPr>
            <a:noAutofit/>
          </a:bodyPr>
          <a:lstStyle/>
          <a:p>
            <a:r>
              <a:rPr lang="en-US" sz="1900" dirty="0" smtClean="0"/>
              <a:t> </a:t>
            </a:r>
            <a:r>
              <a:rPr lang="en-US" sz="2800" b="1" dirty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रोकथाम</a:t>
            </a:r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:</a:t>
            </a:r>
          </a:p>
          <a:p>
            <a:r>
              <a:rPr lang="en-US" sz="2800" dirty="0"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800" dirty="0"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ज्वरोको रोकथाम दुई तरीकाबाट गर्न सकिन्छ। </a:t>
            </a:r>
            <a:endParaRPr lang="en-US" sz="2400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प्राथमिक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रोकथाम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Primary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Prevention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सहाय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क रोकथाम 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Secondary Prevention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)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बाथज्वरोको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मुख्य कारण "ग्रुप ए बेटा हेमोलाइटिक स्ट्रेप्टोकोकस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" 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Group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A Beta Hemolytic Streptococcus, GAS)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नामक ब्याक्टेरिया भएको हुँदा घाँटीमा सँक्रमण भएको अवस्थामा भविश्यमा बाथज्वरो लाग्नबाट बच्न एन्टिबायोटिक्सको प्रयोग गरी सँक्रमण लाई नियन्त्रणमा ल्याउन गरिने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उपचारलाई प्राथमिक रोकथाम 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Primary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Prevention)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भनिन्छ ।</a:t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19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762000"/>
            <a:ext cx="7772400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त्यस्तै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पहिले बाथज्वरो लागिसकेको बिरामीमा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फेरी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फेरी भविश्यमा यो रोग नदोहोरियोस भनेर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हरेक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३-३ हप्तामा  पेनिसिलिनको सूई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Injection 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Penicillin)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वा दिनदिनै पेनिसिलिनको खाने चक्की औषधिबाट गरिने नियमित उपचारलाई सहायक 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रोकथाम</a:t>
            </a:r>
            <a:r>
              <a:rPr lang="en-US" sz="240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(Secondary Prevention)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भनिन्छ।</a:t>
            </a:r>
          </a:p>
          <a:p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यसप्रकारको उपचार पहिले बाथज्वरो लागेको समयदेखि मुटुमा पारेको असरको जटिलताको आधारमा २१बर्षदेखि ३५-४० बर्षको उमेरसम्म गर्नुपर्दछ।</a:t>
            </a:r>
            <a:b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</a:br>
            <a:endParaRPr lang="en-US" sz="2400" dirty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62200"/>
            <a:ext cx="7772400" cy="1819275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   </a:t>
            </a:r>
            <a:r>
              <a:rPr lang="en-US" sz="6750" b="1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धन्यवाद</a:t>
            </a:r>
          </a:p>
          <a:p>
            <a:endParaRPr lang="en-US" sz="6750" b="1" dirty="0" smtClean="0">
              <a:solidFill>
                <a:srgbClr val="FFFF00"/>
              </a:solidFill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898073"/>
            <a:ext cx="6629400" cy="36576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Content Placeholder 3" descr="300px-Pos_stre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4600" y="1752600"/>
            <a:ext cx="4038600" cy="38861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5168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 15-40% Throat Infection(</a:t>
            </a:r>
            <a:r>
              <a:rPr lang="en-US" sz="3600" dirty="0" err="1" smtClean="0"/>
              <a:t>Strept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pic>
        <p:nvPicPr>
          <p:cNvPr id="2097154" name="Content Placeholder 3" descr="200px-Streptococcal_pharyngiti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2438400"/>
            <a:ext cx="5257800" cy="3276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Content Placeholder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54102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854696" cy="5410200"/>
          </a:xfrm>
        </p:spPr>
        <p:txBody>
          <a:bodyPr>
            <a:normAutofit/>
          </a:bodyPr>
          <a:lstStyle/>
          <a:p>
            <a:pPr algn="l"/>
            <a:endParaRPr lang="en-US" sz="2400" dirty="0" smtClean="0">
              <a:solidFill>
                <a:srgbClr val="FFFF00"/>
              </a:solidFill>
            </a:endParaRPr>
          </a:p>
          <a:p>
            <a:pPr algn="l"/>
            <a:r>
              <a:rPr lang="en-US" sz="2400" dirty="0" err="1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बाथ</a:t>
            </a:r>
            <a:r>
              <a:rPr lang="en-US" sz="2400" dirty="0" smtClean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 अहिले धेरै विकसित देशहरुमा झण्डै निर्मूल भइसकेको अवस्था छ 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pPr algn="l"/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pPr algn="l"/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हाम्रो जस्तो धेरै विकासोन्मुख तथा अविकसित देशहरुमा अझै पनि  एउटा मुख्य जनस्वास्थ्य सरोकारको रुपमा रहेको छ</a:t>
            </a:r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pPr algn="l"/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pPr algn="l"/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"ग्रुप ए बेटा हेमोलाइटिक स्ट्रेप्टोकोकस"</a:t>
            </a:r>
            <a:r>
              <a:rPr lang="en-US" sz="2400" b="1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(GAS)</a:t>
            </a:r>
            <a:r>
              <a:rPr 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 को घाँटीको सँक्रमण तीव्रगतिमा फैलनुमा कोचाकोचको बसाई, गरीबी, कुपोषण, सरसफाईमा कमी, स्वास्थ्य सेवाको पहुँचमा कमीले भूमिका खेलेको विभिन्न अध्ययनबाट देखाएको छ।  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ext Placeholder 2"/>
          <p:cNvSpPr>
            <a:spLocks noGrp="1"/>
          </p:cNvSpPr>
          <p:nvPr>
            <p:ph type="body" idx="1"/>
          </p:nvPr>
        </p:nvSpPr>
        <p:spPr>
          <a:xfrm>
            <a:off x="609600" y="762000"/>
            <a:ext cx="7772400" cy="5410200"/>
          </a:xfrm>
        </p:spPr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बाथज्वरोको</a:t>
            </a:r>
            <a:r>
              <a:rPr lang="en-US" sz="2800" b="1" dirty="0" smtClean="0">
                <a:solidFill>
                  <a:srgbClr val="FF0000"/>
                </a:solidFill>
                <a:latin typeface="Mangal" panose="02040503050203030202" charset="0"/>
                <a:cs typeface="Mangal" panose="02040503050203030202" charset="0"/>
              </a:rPr>
              <a:t> लक्षण:</a:t>
            </a:r>
            <a:endParaRPr lang="zh-CN" altLang="en-US" sz="2800" b="1" dirty="0">
              <a:solidFill>
                <a:srgbClr val="FF0000"/>
              </a:solidFill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8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ज्वरो आउने, साथ साथै जोर्नी, मुटु, छाला तथा दिमागमा असर गरेका विभिन्न लक्षणहरु देखापर्दछन् । 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  <a:p>
            <a:r>
              <a:rPr lang="en-US" altLang="en-US" sz="2400" dirty="0">
                <a:solidFill>
                  <a:srgbClr val="FFFF00"/>
                </a:solidFill>
                <a:latin typeface="Mangal" panose="02040503050203030202" charset="0"/>
                <a:cs typeface="Mangal" panose="02040503050203030202" charset="0"/>
              </a:rPr>
              <a:t>सबैभन्दा बढी असर जोर्नीलाई  पुर्याउँछ।</a:t>
            </a:r>
            <a:endParaRPr lang="zh-CN" altLang="en-US" sz="2400" dirty="0">
              <a:latin typeface="Mangal" panose="02040503050203030202" charset="0"/>
              <a:cs typeface="Mangal" panose="020405030502030302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899</Words>
  <Application>Microsoft Office PowerPoint</Application>
  <PresentationFormat>On-screen Show (4:3)</PresentationFormat>
  <Paragraphs>145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Flow</vt:lpstr>
      <vt:lpstr>बाथज्वरो (Acute Rheumatic Fever)</vt:lpstr>
      <vt:lpstr>  पृष्ठभूमि:</vt:lpstr>
      <vt:lpstr>PowerPoint Presentation</vt:lpstr>
      <vt:lpstr>PowerPoint Presentation</vt:lpstr>
      <vt:lpstr>PowerPoint Presentation</vt:lpstr>
      <vt:lpstr> 15-40% Throat Infection(Strept)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Cardiac Diseases</dc:title>
  <dc:creator>user</dc:creator>
  <cp:lastModifiedBy>user</cp:lastModifiedBy>
  <cp:revision>84</cp:revision>
  <dcterms:created xsi:type="dcterms:W3CDTF">2012-04-02T06:06:00Z</dcterms:created>
  <dcterms:modified xsi:type="dcterms:W3CDTF">2026-01-24T03:26:36Z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914344C9B0F14DB7A8F7383934415DCB_12</vt:lpwstr>
  </property>
  <property fmtid="{D5CDD505-2E9C-101B-9397-08002B2CF9AE}" pid="3" name="KSOProductBuildVer">
    <vt:lpwstr>1033-12.2.0.23196</vt:lpwstr>
  </property>
</Properties>
</file>